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67" r:id="rId11"/>
    <p:sldId id="271" r:id="rId12"/>
    <p:sldId id="272" r:id="rId13"/>
    <p:sldId id="273" r:id="rId14"/>
    <p:sldId id="262" r:id="rId15"/>
    <p:sldId id="263" r:id="rId16"/>
    <p:sldId id="264" r:id="rId17"/>
    <p:sldId id="274" r:id="rId18"/>
    <p:sldId id="276" r:id="rId19"/>
    <p:sldId id="269" r:id="rId20"/>
    <p:sldId id="275" r:id="rId21"/>
  </p:sldIdLst>
  <p:sldSz cx="18288000" cy="10287000"/>
  <p:notesSz cx="6858000" cy="9144000"/>
  <p:embeddedFontLst>
    <p:embeddedFont>
      <p:font typeface="A Day Without Sun Text Bold" panose="020B0604020202020204" charset="0"/>
      <p:regular r:id="rId22"/>
    </p:embeddedFont>
    <p:embeddedFont>
      <p:font typeface="Ballpoin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Dekko" panose="020B0604020202020204" charset="0"/>
      <p:regular r:id="rId32"/>
    </p:embeddedFont>
    <p:embeddedFont>
      <p:font typeface="Itim" panose="020B0604020202020204" charset="-34"/>
      <p:regular r:id="rId33"/>
    </p:embeddedFont>
    <p:embeddedFont>
      <p:font typeface="Libre Franklin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948D7-7AB5-CB66-F523-EC44AC0B1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56452"/>
              </p:ext>
            </p:extLst>
          </p:nvPr>
        </p:nvGraphicFramePr>
        <p:xfrm>
          <a:off x="457200" y="326117"/>
          <a:ext cx="17297400" cy="9634765"/>
        </p:xfrm>
        <a:graphic>
          <a:graphicData uri="http://schemas.openxmlformats.org/drawingml/2006/table">
            <a:tbl>
              <a:tblPr/>
              <a:tblGrid>
                <a:gridCol w="7775896">
                  <a:extLst>
                    <a:ext uri="{9D8B030D-6E8A-4147-A177-3AD203B41FA5}">
                      <a16:colId xmlns:a16="http://schemas.microsoft.com/office/drawing/2014/main" val="340920699"/>
                    </a:ext>
                  </a:extLst>
                </a:gridCol>
                <a:gridCol w="1507571">
                  <a:extLst>
                    <a:ext uri="{9D8B030D-6E8A-4147-A177-3AD203B41FA5}">
                      <a16:colId xmlns:a16="http://schemas.microsoft.com/office/drawing/2014/main" val="966362145"/>
                    </a:ext>
                  </a:extLst>
                </a:gridCol>
                <a:gridCol w="8013933">
                  <a:extLst>
                    <a:ext uri="{9D8B030D-6E8A-4147-A177-3AD203B41FA5}">
                      <a16:colId xmlns:a16="http://schemas.microsoft.com/office/drawing/2014/main" val="525754920"/>
                    </a:ext>
                  </a:extLst>
                </a:gridCol>
              </a:tblGrid>
              <a:tr h="636202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Machine-level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Assembly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3848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comes at the lowest level in the hierarchy, so it has zero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comes above the machine language means that it has less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7835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cannot be easily understood by humans.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easy to read, write, and maintain.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35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is written in binary digits, i.e., 0 and 1.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is written in simple English language, so it is easily understandable by the users.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2465"/>
                  </a:ext>
                </a:extLst>
              </a:tr>
              <a:tr h="194502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does not require any translator as the machine code is directly executed by the computer.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In assembly language, the assembler is used to convert the assembly code into machine code.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21550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first-generation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second-generation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1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5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644D-DAA4-2DDC-CDD6-8DFF91D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60" y="628650"/>
            <a:ext cx="7859740" cy="902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99CE-DACF-1935-8BF5-D3A4BDADA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" b="646"/>
          <a:stretch/>
        </p:blipFill>
        <p:spPr>
          <a:xfrm>
            <a:off x="-1" y="628650"/>
            <a:ext cx="5864297" cy="91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BE69-0226-4AFA-06F9-E2849E7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97" y="3848100"/>
            <a:ext cx="456709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EC520-3A37-39F4-7E74-E4DB08C0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840182"/>
            <a:ext cx="18270648" cy="7429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881959-2EF0-F16A-5AC9-915197B42387}"/>
              </a:ext>
            </a:extLst>
          </p:cNvPr>
          <p:cNvSpPr/>
          <p:nvPr/>
        </p:nvSpPr>
        <p:spPr>
          <a:xfrm>
            <a:off x="3505200" y="342900"/>
            <a:ext cx="10515600" cy="18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 Task</a:t>
            </a:r>
          </a:p>
        </p:txBody>
      </p:sp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E0E4B-7F9C-636E-BC92-C79ABA924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56841"/>
              </p:ext>
            </p:extLst>
          </p:nvPr>
        </p:nvGraphicFramePr>
        <p:xfrm>
          <a:off x="419100" y="286822"/>
          <a:ext cx="17449799" cy="9713356"/>
        </p:xfrm>
        <a:graphic>
          <a:graphicData uri="http://schemas.openxmlformats.org/drawingml/2006/table">
            <a:tbl>
              <a:tblPr/>
              <a:tblGrid>
                <a:gridCol w="7635823">
                  <a:extLst>
                    <a:ext uri="{9D8B030D-6E8A-4147-A177-3AD203B41FA5}">
                      <a16:colId xmlns:a16="http://schemas.microsoft.com/office/drawing/2014/main" val="1151445684"/>
                    </a:ext>
                  </a:extLst>
                </a:gridCol>
                <a:gridCol w="2178152">
                  <a:extLst>
                    <a:ext uri="{9D8B030D-6E8A-4147-A177-3AD203B41FA5}">
                      <a16:colId xmlns:a16="http://schemas.microsoft.com/office/drawing/2014/main" val="1338758264"/>
                    </a:ext>
                  </a:extLst>
                </a:gridCol>
                <a:gridCol w="7635824">
                  <a:extLst>
                    <a:ext uri="{9D8B030D-6E8A-4147-A177-3AD203B41FA5}">
                      <a16:colId xmlns:a16="http://schemas.microsoft.com/office/drawing/2014/main" val="409506570"/>
                    </a:ext>
                  </a:extLst>
                </a:gridCol>
              </a:tblGrid>
              <a:tr h="734311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Low-level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6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High-level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6232"/>
                  </a:ext>
                </a:extLst>
              </a:tr>
              <a:tr h="231497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machine-friendly language, i.e., the computer understands the machine language, which is represented in 0 or 1.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user-friendly language as this language is written in simple English words, which can be easily understood by humans.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30180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low-level language takes more time to execute.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executes at a faster pace.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43907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assembler to convert the assembly code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compiler to convert the high-level language instructions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84015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 code cannot run on all machines, so it is not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high-level code can run all the platforms, so it is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7006"/>
                  </a:ext>
                </a:extLst>
              </a:tr>
              <a:tr h="67208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less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65418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not easier in a low-level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easier in a high-level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6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0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464</Words>
  <Application>Microsoft Office PowerPoint</Application>
  <PresentationFormat>Custom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Itim</vt:lpstr>
      <vt:lpstr>A Day Without Sun Text Bold</vt:lpstr>
      <vt:lpstr>Dekko</vt:lpstr>
      <vt:lpstr>Ballpoint</vt:lpstr>
      <vt:lpstr>Libre Franklin</vt:lpstr>
      <vt:lpstr>Calibri</vt:lpstr>
      <vt:lpstr>Comic Sans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8</cp:revision>
  <dcterms:created xsi:type="dcterms:W3CDTF">2006-08-16T00:00:00Z</dcterms:created>
  <dcterms:modified xsi:type="dcterms:W3CDTF">2023-10-24T16:58:16Z</dcterms:modified>
  <dc:identifier>DAFxjj4cpLU</dc:identifier>
</cp:coreProperties>
</file>